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7" r:id="rId2"/>
    <p:sldId id="256" r:id="rId3"/>
    <p:sldId id="258" r:id="rId4"/>
    <p:sldId id="259" r:id="rId5"/>
    <p:sldId id="277" r:id="rId6"/>
    <p:sldId id="278" r:id="rId7"/>
    <p:sldId id="280" r:id="rId8"/>
    <p:sldId id="279" r:id="rId9"/>
    <p:sldId id="260" r:id="rId10"/>
    <p:sldId id="273" r:id="rId11"/>
    <p:sldId id="261" r:id="rId12"/>
    <p:sldId id="28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DA3D0E-0442-4ED8-B992-A5893F33C253}" type="datetimeFigureOut">
              <a:rPr lang="en-GB" smtClean="0"/>
              <a:t>18/05/2020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505314-73DC-4776-AFED-616356BFF38E}" type="slidenum">
              <a:rPr lang="en-GB" smtClean="0"/>
              <a:t>‹#›</a:t>
            </a:fld>
            <a:endParaRPr lang="en-GB"/>
          </a:p>
        </p:txBody>
      </p:sp>
    </p:spTree>
    <p:extLst>
      <p:ext uri="{BB962C8B-B14F-4D97-AF65-F5344CB8AC3E}">
        <p14:creationId xmlns:p14="http://schemas.microsoft.com/office/powerpoint/2010/main" val="3105009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omboyforlife.wordpress.com/2015/08/20/travel-is-a-far-fetched-dream/" TargetMode="External"/><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ideo" Target="https://www.youtube.com/embed/A1a5hwggtYQ?feature=oembed"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peacelearner.org/2016/03/14/privilege-walk-lesson-plan/"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hyperlink" Target="https://www.crcasia.org/uncrc-child-friendly-versions/" TargetMode="External"/><Relationship Id="rId3" Type="http://schemas.openxmlformats.org/officeDocument/2006/relationships/hyperlink" Target="https://public.tableau.com/profile/msutrave#!/vizhome/Worldas100People/TheWorldas100People" TargetMode="External"/><Relationship Id="rId7" Type="http://schemas.openxmlformats.org/officeDocument/2006/relationships/hyperlink" Target="https://childrensrights.ie/childrens-rights-ireland/un-convention-rights-child" TargetMode="External"/><Relationship Id="rId2" Type="http://schemas.openxmlformats.org/officeDocument/2006/relationships/hyperlink" Target="https://www.100people.org/statistics_100stats.php?section=statistics" TargetMode="External"/><Relationship Id="rId1" Type="http://schemas.openxmlformats.org/officeDocument/2006/relationships/slideLayout" Target="../slideLayouts/slideLayout4.xml"/><Relationship Id="rId6" Type="http://schemas.openxmlformats.org/officeDocument/2006/relationships/hyperlink" Target="https://www.unicef.org/coronavirus/keeping-worlds-children-learning-through-covid-19" TargetMode="External"/><Relationship Id="rId11" Type="http://schemas.openxmlformats.org/officeDocument/2006/relationships/hyperlink" Target="https://en.unesco.org/news/reopening-schools-when-where-and-how" TargetMode="External"/><Relationship Id="rId5" Type="http://schemas.openxmlformats.org/officeDocument/2006/relationships/hyperlink" Target="https://news.un.org/en/story/2020/04/1062232" TargetMode="External"/><Relationship Id="rId10" Type="http://schemas.openxmlformats.org/officeDocument/2006/relationships/hyperlink" Target="https://www.youtube.com/watch?v=A1a5hwggtYQ" TargetMode="External"/><Relationship Id="rId4" Type="http://schemas.openxmlformats.org/officeDocument/2006/relationships/hyperlink" Target="https://www.washingtonpost.com/education/2020/03/26/nearly-14-billion-children-around-globe-are-out-school-heres-what-countries-are-doing-keep-kids-learning-during-pandemic/" TargetMode="External"/><Relationship Id="rId9" Type="http://schemas.openxmlformats.org/officeDocument/2006/relationships/hyperlink" Target="https://peacelearner.org/2016/03/14/privilege-walk-lesson-pla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hildrensrights.ie/childrens-rights-ireland/un-convention-rights-child"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hildrensrights.ie/childrens-rights-ireland/un-convention-rights-chil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ocs.google.com/viewer?url=https://eprcug.org/children/engage/kids-engage/un-convention-on-therights-of-the-child/download?p=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omboyforlife.wordpress.com/2015/08/20/travel-is-a-far-fetched-dream/" TargetMode="External"/><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100people.org/statistics_100stats.php?section=statistics" TargetMode="External"/><Relationship Id="rId2" Type="http://schemas.openxmlformats.org/officeDocument/2006/relationships/hyperlink" Target="https://public.tableau.com/profile/msutrave#!/vizhome/Worldas100People/TheWorldas100People" TargetMode="External"/><Relationship Id="rId1" Type="http://schemas.openxmlformats.org/officeDocument/2006/relationships/slideLayout" Target="../slideLayouts/slideLayout2.xml"/><Relationship Id="rId6" Type="http://schemas.openxmlformats.org/officeDocument/2006/relationships/hyperlink" Target="https://creativecommons.org/licenses/by-nc-sa/3.0/" TargetMode="External"/><Relationship Id="rId5" Type="http://schemas.openxmlformats.org/officeDocument/2006/relationships/hyperlink" Target="http://starfish-initiatives.org/the-world-as-100-people/"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99577-8CDA-4E0C-B82A-33C05E90F061}"/>
              </a:ext>
            </a:extLst>
          </p:cNvPr>
          <p:cNvSpPr>
            <a:spLocks noGrp="1"/>
          </p:cNvSpPr>
          <p:nvPr>
            <p:ph type="title"/>
          </p:nvPr>
        </p:nvSpPr>
        <p:spPr>
          <a:xfrm>
            <a:off x="2592925" y="624110"/>
            <a:ext cx="8911687" cy="1280890"/>
          </a:xfrm>
        </p:spPr>
        <p:txBody>
          <a:bodyPr/>
          <a:lstStyle/>
          <a:p>
            <a:r>
              <a:rPr lang="en-GB" dirty="0"/>
              <a:t>Where in the world would you like to go on holiday?</a:t>
            </a:r>
          </a:p>
        </p:txBody>
      </p:sp>
      <p:pic>
        <p:nvPicPr>
          <p:cNvPr id="34" name="Content Placeholder 33" descr="A close up of a map&#10;&#10;Description automatically generated">
            <a:extLst>
              <a:ext uri="{FF2B5EF4-FFF2-40B4-BE49-F238E27FC236}">
                <a16:creationId xmlns:a16="http://schemas.microsoft.com/office/drawing/2014/main" id="{1C95784E-B155-4710-AFAC-124C1C6D1E7D}"/>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2817845" y="2133600"/>
            <a:ext cx="8145624" cy="4009082"/>
          </a:xfrm>
        </p:spPr>
      </p:pic>
      <p:sp>
        <p:nvSpPr>
          <p:cNvPr id="35" name="TextBox 34">
            <a:extLst>
              <a:ext uri="{FF2B5EF4-FFF2-40B4-BE49-F238E27FC236}">
                <a16:creationId xmlns:a16="http://schemas.microsoft.com/office/drawing/2014/main" id="{C7FABED3-ECB4-45A6-86F7-CDF45BD30EFB}"/>
              </a:ext>
            </a:extLst>
          </p:cNvPr>
          <p:cNvSpPr txBox="1"/>
          <p:nvPr/>
        </p:nvSpPr>
        <p:spPr>
          <a:xfrm>
            <a:off x="2817845" y="5911850"/>
            <a:ext cx="8145624" cy="230832"/>
          </a:xfrm>
          <a:prstGeom prst="rect">
            <a:avLst/>
          </a:prstGeom>
          <a:noFill/>
        </p:spPr>
        <p:txBody>
          <a:bodyPr wrap="square" rtlCol="0">
            <a:spAutoFit/>
          </a:bodyPr>
          <a:lstStyle/>
          <a:p>
            <a:r>
              <a:rPr lang="en-GB" sz="900">
                <a:hlinkClick r:id="rId3" tooltip="https://tomboyforlife.wordpress.com/2015/08/20/travel-is-a-far-fetched-dream/"/>
              </a:rPr>
              <a:t>This Photo</a:t>
            </a:r>
            <a:r>
              <a:rPr lang="en-GB" sz="900"/>
              <a:t> by Unknown Author is licensed under </a:t>
            </a:r>
            <a:r>
              <a:rPr lang="en-GB" sz="900">
                <a:hlinkClick r:id="rId4" tooltip="https://creativecommons.org/licenses/by-nc-nd/3.0/"/>
              </a:rPr>
              <a:t>CC BY-NC-ND</a:t>
            </a:r>
            <a:endParaRPr lang="en-GB" sz="900"/>
          </a:p>
        </p:txBody>
      </p:sp>
    </p:spTree>
    <p:extLst>
      <p:ext uri="{BB962C8B-B14F-4D97-AF65-F5344CB8AC3E}">
        <p14:creationId xmlns:p14="http://schemas.microsoft.com/office/powerpoint/2010/main" val="920905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D4A4EE-3C6C-40D2-8DB8-90802B7B2F5E}"/>
              </a:ext>
            </a:extLst>
          </p:cNvPr>
          <p:cNvSpPr>
            <a:spLocks noGrp="1"/>
          </p:cNvSpPr>
          <p:nvPr>
            <p:ph type="ctrTitle"/>
          </p:nvPr>
        </p:nvSpPr>
        <p:spPr/>
        <p:txBody>
          <a:bodyPr>
            <a:normAutofit/>
          </a:bodyPr>
          <a:lstStyle/>
          <a:p>
            <a:endParaRPr lang="en-GB" dirty="0"/>
          </a:p>
        </p:txBody>
      </p:sp>
      <p:sp>
        <p:nvSpPr>
          <p:cNvPr id="6" name="Subtitle 5">
            <a:extLst>
              <a:ext uri="{FF2B5EF4-FFF2-40B4-BE49-F238E27FC236}">
                <a16:creationId xmlns:a16="http://schemas.microsoft.com/office/drawing/2014/main" id="{EB040FAD-A39B-44ED-A667-3B68EFFAC5EA}"/>
              </a:ext>
            </a:extLst>
          </p:cNvPr>
          <p:cNvSpPr>
            <a:spLocks noGrp="1"/>
          </p:cNvSpPr>
          <p:nvPr>
            <p:ph type="subTitle" idx="1"/>
          </p:nvPr>
        </p:nvSpPr>
        <p:spPr/>
        <p:txBody>
          <a:bodyPr/>
          <a:lstStyle/>
          <a:p>
            <a:endParaRPr lang="en-GB" dirty="0"/>
          </a:p>
        </p:txBody>
      </p:sp>
      <p:pic>
        <p:nvPicPr>
          <p:cNvPr id="7" name="Online Media 6" title="The TAP Privilege Walk">
            <a:hlinkClick r:id="" action="ppaction://media"/>
            <a:extLst>
              <a:ext uri="{FF2B5EF4-FFF2-40B4-BE49-F238E27FC236}">
                <a16:creationId xmlns:a16="http://schemas.microsoft.com/office/drawing/2014/main" id="{3ADB5E27-7244-43DC-A5B1-0F87F7B3AF48}"/>
              </a:ext>
            </a:extLst>
          </p:cNvPr>
          <p:cNvPicPr>
            <a:picLocks noRot="1" noChangeAspect="1"/>
          </p:cNvPicPr>
          <p:nvPr>
            <a:videoFile r:link="rId1"/>
          </p:nvPr>
        </p:nvPicPr>
        <p:blipFill>
          <a:blip r:embed="rId3"/>
          <a:stretch>
            <a:fillRect/>
          </a:stretch>
        </p:blipFill>
        <p:spPr>
          <a:xfrm>
            <a:off x="3048000" y="1714500"/>
            <a:ext cx="6096000" cy="3429000"/>
          </a:xfrm>
          <a:prstGeom prst="rect">
            <a:avLst/>
          </a:prstGeom>
        </p:spPr>
      </p:pic>
    </p:spTree>
    <p:extLst>
      <p:ext uri="{BB962C8B-B14F-4D97-AF65-F5344CB8AC3E}">
        <p14:creationId xmlns:p14="http://schemas.microsoft.com/office/powerpoint/2010/main" val="212803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2DCB4B-36A8-4703-AD3F-EAE931331E55}"/>
              </a:ext>
            </a:extLst>
          </p:cNvPr>
          <p:cNvSpPr>
            <a:spLocks noGrp="1"/>
          </p:cNvSpPr>
          <p:nvPr>
            <p:ph sz="half" idx="1"/>
          </p:nvPr>
        </p:nvSpPr>
        <p:spPr>
          <a:xfrm>
            <a:off x="2484709" y="209006"/>
            <a:ext cx="4313864" cy="6409507"/>
          </a:xfrm>
        </p:spPr>
        <p:txBody>
          <a:bodyPr>
            <a:normAutofit fontScale="25000" lnSpcReduction="20000"/>
          </a:bodyPr>
          <a:lstStyle/>
          <a:p>
            <a:pPr fontAlgn="base"/>
            <a:r>
              <a:rPr lang="en-GB" sz="5600" dirty="0"/>
              <a:t>If you are right-handed, take one step forward.</a:t>
            </a:r>
          </a:p>
          <a:p>
            <a:pPr fontAlgn="base"/>
            <a:r>
              <a:rPr lang="en-GB" sz="5600" dirty="0"/>
              <a:t>If English is your first language, take one step forward.</a:t>
            </a:r>
          </a:p>
          <a:p>
            <a:pPr fontAlgn="base"/>
            <a:r>
              <a:rPr lang="en-GB" sz="5600" dirty="0"/>
              <a:t>If you studied the culture of your ancestors in school, take one step forward.</a:t>
            </a:r>
          </a:p>
          <a:p>
            <a:pPr fontAlgn="base"/>
            <a:r>
              <a:rPr lang="en-GB" sz="5600" dirty="0"/>
              <a:t>If you often feel that your parents are too busy to spend time with you, take one step back.</a:t>
            </a:r>
          </a:p>
          <a:p>
            <a:pPr fontAlgn="base"/>
            <a:r>
              <a:rPr lang="en-GB" sz="5600" dirty="0"/>
              <a:t>If one or both of your parents have a college degree, take one step forward.</a:t>
            </a:r>
          </a:p>
          <a:p>
            <a:pPr fontAlgn="base"/>
            <a:r>
              <a:rPr lang="en-GB" sz="5600" dirty="0"/>
              <a:t>If your family has ever left your homeland or entered another country not of your own free will, take one step back.</a:t>
            </a:r>
          </a:p>
          <a:p>
            <a:pPr fontAlgn="base"/>
            <a:r>
              <a:rPr lang="en-GB" sz="5600" dirty="0"/>
              <a:t>If you were ever discouraged from an activity because of race, class, ethnicity, gender, disability, or sexual orientation, take one step back.</a:t>
            </a:r>
          </a:p>
          <a:p>
            <a:r>
              <a:rPr lang="en-GB" sz="6000" dirty="0"/>
              <a:t>If your family owns a computer, take one step forward.</a:t>
            </a:r>
          </a:p>
          <a:p>
            <a:r>
              <a:rPr lang="en-GB" sz="6000" dirty="0"/>
              <a:t>If you have ever been able to play a significant role in a project or activity because of a talent you gained previously, take one step forward.</a:t>
            </a:r>
          </a:p>
          <a:p>
            <a:r>
              <a:rPr lang="en-GB" sz="6000" dirty="0"/>
              <a:t>If you ever had to skip a meal or were hungry because there was not enough money to buy food, take one step back.</a:t>
            </a:r>
          </a:p>
          <a:p>
            <a:r>
              <a:rPr lang="en-GB" sz="6000" dirty="0"/>
              <a:t>If you come from a single-parent household, take one step back.</a:t>
            </a:r>
          </a:p>
          <a:p>
            <a:endParaRPr lang="en-GB" sz="6000" dirty="0"/>
          </a:p>
          <a:p>
            <a:pPr fontAlgn="base"/>
            <a:endParaRPr lang="en-GB" sz="5600" dirty="0"/>
          </a:p>
          <a:p>
            <a:pPr fontAlgn="base"/>
            <a:endParaRPr lang="en-GB" sz="7200" dirty="0"/>
          </a:p>
          <a:p>
            <a:pPr fontAlgn="base"/>
            <a:endParaRPr lang="en-GB" sz="7200" dirty="0"/>
          </a:p>
          <a:p>
            <a:pPr fontAlgn="base"/>
            <a:endParaRPr lang="en-GB" sz="7200" dirty="0"/>
          </a:p>
          <a:p>
            <a:pPr fontAlgn="base"/>
            <a:endParaRPr lang="en-GB" sz="7200" dirty="0"/>
          </a:p>
          <a:p>
            <a:pPr fontAlgn="base"/>
            <a:endParaRPr lang="en-GB" sz="7200" dirty="0"/>
          </a:p>
          <a:p>
            <a:pPr fontAlgn="base"/>
            <a:endParaRPr lang="en-GB" sz="7200" dirty="0"/>
          </a:p>
          <a:p>
            <a:endParaRPr lang="en-GB" dirty="0"/>
          </a:p>
        </p:txBody>
      </p:sp>
      <p:sp>
        <p:nvSpPr>
          <p:cNvPr id="4" name="Content Placeholder 3">
            <a:extLst>
              <a:ext uri="{FF2B5EF4-FFF2-40B4-BE49-F238E27FC236}">
                <a16:creationId xmlns:a16="http://schemas.microsoft.com/office/drawing/2014/main" id="{1065DB91-F426-413A-A388-097F54D0D260}"/>
              </a:ext>
            </a:extLst>
          </p:cNvPr>
          <p:cNvSpPr>
            <a:spLocks noGrp="1"/>
          </p:cNvSpPr>
          <p:nvPr>
            <p:ph sz="half" idx="2"/>
          </p:nvPr>
        </p:nvSpPr>
        <p:spPr>
          <a:xfrm>
            <a:off x="7190747" y="209006"/>
            <a:ext cx="4313864" cy="5694838"/>
          </a:xfrm>
        </p:spPr>
        <p:txBody>
          <a:bodyPr>
            <a:normAutofit fontScale="25000" lnSpcReduction="20000"/>
          </a:bodyPr>
          <a:lstStyle/>
          <a:p>
            <a:r>
              <a:rPr lang="en-GB" sz="5600" dirty="0"/>
              <a:t>If someone in your household suffered or suffers from mental illness, take one step back.</a:t>
            </a:r>
          </a:p>
          <a:p>
            <a:r>
              <a:rPr lang="en-GB" sz="5600" dirty="0"/>
              <a:t>If you ever tried to change your appearance, mannerisms, or </a:t>
            </a:r>
            <a:r>
              <a:rPr lang="en-GB" sz="5600" dirty="0" err="1"/>
              <a:t>behavior</a:t>
            </a:r>
            <a:r>
              <a:rPr lang="en-GB" sz="5600" dirty="0"/>
              <a:t> to fit in more, take one step back.</a:t>
            </a:r>
          </a:p>
          <a:p>
            <a:pPr fontAlgn="base"/>
            <a:r>
              <a:rPr lang="en-GB" sz="5600" dirty="0"/>
              <a:t>If you were ever accepted for something you applied to because of your association with a friend or family member, take one step forward.</a:t>
            </a:r>
          </a:p>
          <a:p>
            <a:pPr fontAlgn="base"/>
            <a:r>
              <a:rPr lang="en-GB" sz="5600" dirty="0"/>
              <a:t>If you feel respected for your academic performance, take one step forward.</a:t>
            </a:r>
          </a:p>
          <a:p>
            <a:pPr fontAlgn="base"/>
            <a:r>
              <a:rPr lang="en-GB" sz="5600" dirty="0"/>
              <a:t>If you have a physically visible disability, take one step back.</a:t>
            </a:r>
          </a:p>
          <a:p>
            <a:pPr fontAlgn="base"/>
            <a:r>
              <a:rPr lang="en-GB" sz="5600" dirty="0"/>
              <a:t>If you have an invisible illness or disability, take one step back.</a:t>
            </a:r>
          </a:p>
          <a:p>
            <a:pPr fontAlgn="base"/>
            <a:r>
              <a:rPr lang="en-GB" sz="5600" dirty="0"/>
              <a:t>If you have ever been spoken over because you could not articulate your thoughts fast enough, take one step back.</a:t>
            </a:r>
          </a:p>
          <a:p>
            <a:pPr fontAlgn="base"/>
            <a:r>
              <a:rPr lang="en-GB" sz="5600" dirty="0"/>
              <a:t>If you are never asked to speak on behalf of a group of people who share an identity with you, take one step forward.</a:t>
            </a:r>
          </a:p>
          <a:p>
            <a:pPr fontAlgn="base"/>
            <a:r>
              <a:rPr lang="en-GB" sz="5600" dirty="0"/>
              <a:t>If you have always assumed you’ll go to college, take one step forward.</a:t>
            </a:r>
          </a:p>
          <a:p>
            <a:pPr fontAlgn="base"/>
            <a:r>
              <a:rPr lang="en-GB" sz="5600" dirty="0"/>
              <a:t>If you have more than fifty books in your household, take one step forward.</a:t>
            </a:r>
          </a:p>
          <a:p>
            <a:pPr fontAlgn="base"/>
            <a:r>
              <a:rPr lang="en-GB" sz="5600" dirty="0"/>
              <a:t>If your parents have told you that you can be anything you want to be, take one step forward.</a:t>
            </a:r>
          </a:p>
          <a:p>
            <a:endParaRPr lang="en-GB" sz="5600" dirty="0"/>
          </a:p>
          <a:p>
            <a:endParaRPr lang="en-GB" sz="5600" dirty="0"/>
          </a:p>
          <a:p>
            <a:endParaRPr lang="en-GB" sz="5600" dirty="0"/>
          </a:p>
          <a:p>
            <a:endParaRPr lang="en-GB" sz="5600" dirty="0"/>
          </a:p>
          <a:p>
            <a:endParaRPr lang="en-GB" sz="5600" dirty="0"/>
          </a:p>
          <a:p>
            <a:endParaRPr lang="en-GB" sz="5600" dirty="0"/>
          </a:p>
          <a:p>
            <a:endParaRPr lang="en-GB" sz="5600" dirty="0"/>
          </a:p>
          <a:p>
            <a:endParaRPr lang="en-GB" dirty="0"/>
          </a:p>
        </p:txBody>
      </p:sp>
      <p:sp>
        <p:nvSpPr>
          <p:cNvPr id="6" name="TextBox 5">
            <a:extLst>
              <a:ext uri="{FF2B5EF4-FFF2-40B4-BE49-F238E27FC236}">
                <a16:creationId xmlns:a16="http://schemas.microsoft.com/office/drawing/2014/main" id="{BFFDD36B-E66B-4E45-9621-B298D267821F}"/>
              </a:ext>
            </a:extLst>
          </p:cNvPr>
          <p:cNvSpPr txBox="1"/>
          <p:nvPr/>
        </p:nvSpPr>
        <p:spPr>
          <a:xfrm>
            <a:off x="6995160" y="6510494"/>
            <a:ext cx="5074920" cy="276999"/>
          </a:xfrm>
          <a:prstGeom prst="rect">
            <a:avLst/>
          </a:prstGeom>
          <a:noFill/>
        </p:spPr>
        <p:txBody>
          <a:bodyPr wrap="square" rtlCol="0">
            <a:spAutoFit/>
          </a:bodyPr>
          <a:lstStyle/>
          <a:p>
            <a:r>
              <a:rPr lang="en-GB" sz="1200" dirty="0">
                <a:hlinkClick r:id="rId2"/>
              </a:rPr>
              <a:t>https://peacelearner.org/2016/03/14/privilege-walk-lesson-plan/</a:t>
            </a:r>
            <a:endParaRPr lang="en-GB" sz="1200" dirty="0"/>
          </a:p>
        </p:txBody>
      </p:sp>
    </p:spTree>
    <p:extLst>
      <p:ext uri="{BB962C8B-B14F-4D97-AF65-F5344CB8AC3E}">
        <p14:creationId xmlns:p14="http://schemas.microsoft.com/office/powerpoint/2010/main" val="1409001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76570-4683-4A65-8C8E-8874B4BF693A}"/>
              </a:ext>
            </a:extLst>
          </p:cNvPr>
          <p:cNvSpPr>
            <a:spLocks noGrp="1"/>
          </p:cNvSpPr>
          <p:nvPr>
            <p:ph type="title"/>
          </p:nvPr>
        </p:nvSpPr>
        <p:spPr/>
        <p:txBody>
          <a:bodyPr/>
          <a:lstStyle/>
          <a:p>
            <a:r>
              <a:rPr lang="en-GB" dirty="0"/>
              <a:t>Sources and additional reading</a:t>
            </a:r>
          </a:p>
        </p:txBody>
      </p:sp>
      <p:sp>
        <p:nvSpPr>
          <p:cNvPr id="3" name="Content Placeholder 2">
            <a:extLst>
              <a:ext uri="{FF2B5EF4-FFF2-40B4-BE49-F238E27FC236}">
                <a16:creationId xmlns:a16="http://schemas.microsoft.com/office/drawing/2014/main" id="{EAF5DCBB-58E8-4EF1-B5DE-8AFB653DB3DB}"/>
              </a:ext>
            </a:extLst>
          </p:cNvPr>
          <p:cNvSpPr>
            <a:spLocks noGrp="1"/>
          </p:cNvSpPr>
          <p:nvPr>
            <p:ph sz="half" idx="1"/>
          </p:nvPr>
        </p:nvSpPr>
        <p:spPr>
          <a:xfrm>
            <a:off x="2589212" y="1550126"/>
            <a:ext cx="8911686" cy="4911634"/>
          </a:xfrm>
        </p:spPr>
        <p:txBody>
          <a:bodyPr>
            <a:normAutofit fontScale="70000" lnSpcReduction="20000"/>
          </a:bodyPr>
          <a:lstStyle/>
          <a:p>
            <a:r>
              <a:rPr lang="en-GB" dirty="0"/>
              <a:t>If the world was 100 people, 2016 </a:t>
            </a:r>
            <a:r>
              <a:rPr lang="en-GB" dirty="0">
                <a:hlinkClick r:id="rId2"/>
              </a:rPr>
              <a:t>https://www.100people.org/statistics_100stats.php?section=statistics</a:t>
            </a:r>
            <a:endParaRPr lang="en-GB" dirty="0"/>
          </a:p>
          <a:p>
            <a:r>
              <a:rPr lang="en-GB" dirty="0"/>
              <a:t>Meghana </a:t>
            </a:r>
            <a:r>
              <a:rPr lang="en-GB" dirty="0" err="1"/>
              <a:t>Sutrave</a:t>
            </a:r>
            <a:r>
              <a:rPr lang="en-GB" dirty="0"/>
              <a:t>, The world as 100 people infographic, 2017 </a:t>
            </a:r>
            <a:r>
              <a:rPr lang="en-GB" dirty="0">
                <a:hlinkClick r:id="rId3"/>
              </a:rPr>
              <a:t>https://public.tableau.com/profile/msutrave#!/vizhome/Worldas100People/TheWorldas100People</a:t>
            </a:r>
            <a:endParaRPr lang="en-GB" dirty="0"/>
          </a:p>
          <a:p>
            <a:r>
              <a:rPr lang="en-GB" dirty="0"/>
              <a:t>Valerie Strauss, The Washington post, 1.5 billion children around globe affected by school closure. What countries are doing to keep kids learning during pandemic., March 2020 </a:t>
            </a:r>
            <a:r>
              <a:rPr lang="en-GB" dirty="0">
                <a:hlinkClick r:id="rId4"/>
              </a:rPr>
              <a:t>https://www.washingtonpost.com/education/2020/03/26/nearly-14-billion-children-around-globe-are-out-school-heres-what-countries-are-doing-keep-kids-learning-during-pandemic/</a:t>
            </a:r>
            <a:endParaRPr lang="en-GB" dirty="0"/>
          </a:p>
          <a:p>
            <a:r>
              <a:rPr lang="en-GB" dirty="0"/>
              <a:t>UN News, Startling disparities in digital learning emerge as COVID-19 spreads: UN education agency, April 2020 </a:t>
            </a:r>
            <a:r>
              <a:rPr lang="en-GB" dirty="0">
                <a:hlinkClick r:id="rId5"/>
              </a:rPr>
              <a:t>https://news.un.org/en/story/2020/04/1062232</a:t>
            </a:r>
            <a:endParaRPr lang="en-GB" dirty="0"/>
          </a:p>
          <a:p>
            <a:r>
              <a:rPr lang="en-GB" dirty="0"/>
              <a:t>Jason </a:t>
            </a:r>
            <a:r>
              <a:rPr lang="en-GB" dirty="0" err="1"/>
              <a:t>Miks</a:t>
            </a:r>
            <a:r>
              <a:rPr lang="en-GB" dirty="0"/>
              <a:t> &amp; John </a:t>
            </a:r>
            <a:r>
              <a:rPr lang="en-GB" dirty="0" err="1"/>
              <a:t>McIlwain</a:t>
            </a:r>
            <a:r>
              <a:rPr lang="en-GB" dirty="0"/>
              <a:t>, </a:t>
            </a:r>
            <a:r>
              <a:rPr lang="en-GB" dirty="0" err="1"/>
              <a:t>Unicef</a:t>
            </a:r>
            <a:r>
              <a:rPr lang="en-GB" dirty="0"/>
              <a:t>, Keeping the world’s children learning through COVID-19, April 2020 </a:t>
            </a:r>
            <a:r>
              <a:rPr lang="en-GB" dirty="0">
                <a:hlinkClick r:id="rId6"/>
              </a:rPr>
              <a:t>https://www.unicef.org/coronavirus/keeping-worlds-children-learning-through-covid-19</a:t>
            </a:r>
            <a:endParaRPr lang="en-GB" dirty="0"/>
          </a:p>
          <a:p>
            <a:r>
              <a:rPr lang="en-GB" dirty="0"/>
              <a:t>The Children's Rights Alliance, The United Nations Convention on the Rights of The Child,  </a:t>
            </a:r>
            <a:r>
              <a:rPr lang="en-GB" dirty="0">
                <a:hlinkClick r:id="rId7"/>
              </a:rPr>
              <a:t>https://childrensrights.ie/childrens-rights-ireland/un-convention-rights-child</a:t>
            </a:r>
            <a:endParaRPr lang="en-GB" dirty="0"/>
          </a:p>
          <a:p>
            <a:r>
              <a:rPr lang="en-GB" dirty="0"/>
              <a:t>Childs Rights Coalition Asia, UNCRC Child –Friendly versions, February 2016 </a:t>
            </a:r>
            <a:r>
              <a:rPr lang="en-GB" dirty="0">
                <a:hlinkClick r:id="rId8"/>
              </a:rPr>
              <a:t>https://www.crcasia.org/uncrc-child-friendly-versions/</a:t>
            </a:r>
            <a:endParaRPr lang="en-GB" dirty="0"/>
          </a:p>
          <a:p>
            <a:r>
              <a:rPr lang="en-GB" dirty="0"/>
              <a:t>Peach Learner, Privilege Walk Lesson Plan, March 2016 </a:t>
            </a:r>
            <a:r>
              <a:rPr lang="en-GB" dirty="0">
                <a:hlinkClick r:id="rId9"/>
              </a:rPr>
              <a:t>https://peacelearner.org/2016/03/14/privilege-walk-lesson-plan/</a:t>
            </a:r>
            <a:endParaRPr lang="en-GB" dirty="0"/>
          </a:p>
          <a:p>
            <a:r>
              <a:rPr lang="en-GB" dirty="0"/>
              <a:t>Trinity College Dublin, The TAP Privilege walk, June 2016 </a:t>
            </a:r>
            <a:r>
              <a:rPr lang="en-GB" dirty="0">
                <a:hlinkClick r:id="rId10"/>
              </a:rPr>
              <a:t>https://www.youtube.com/watch?v=A1a5hwggtYQ</a:t>
            </a:r>
            <a:endParaRPr lang="en-GB" dirty="0"/>
          </a:p>
          <a:p>
            <a:r>
              <a:rPr lang="en-GB" dirty="0"/>
              <a:t>UNESCO, Reopening schools: When, where and how? May 2020 </a:t>
            </a:r>
            <a:r>
              <a:rPr lang="en-GB" dirty="0">
                <a:hlinkClick r:id="rId11"/>
              </a:rPr>
              <a:t>https://en.unesco.org/news/reopening-schools-when-where-and-how</a:t>
            </a:r>
            <a:br>
              <a:rPr lang="en-GB" dirty="0"/>
            </a:br>
            <a:endParaRPr lang="en-GB" dirty="0"/>
          </a:p>
        </p:txBody>
      </p:sp>
    </p:spTree>
    <p:extLst>
      <p:ext uri="{BB962C8B-B14F-4D97-AF65-F5344CB8AC3E}">
        <p14:creationId xmlns:p14="http://schemas.microsoft.com/office/powerpoint/2010/main" val="1874519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69B50-1E43-4C04-808D-7F59CAF5039C}"/>
              </a:ext>
            </a:extLst>
          </p:cNvPr>
          <p:cNvSpPr>
            <a:spLocks noGrp="1"/>
          </p:cNvSpPr>
          <p:nvPr>
            <p:ph type="ctrTitle"/>
          </p:nvPr>
        </p:nvSpPr>
        <p:spPr>
          <a:xfrm>
            <a:off x="2395729" y="1280160"/>
            <a:ext cx="9244584" cy="3497221"/>
          </a:xfrm>
        </p:spPr>
        <p:txBody>
          <a:bodyPr>
            <a:normAutofit/>
          </a:bodyPr>
          <a:lstStyle/>
          <a:p>
            <a:r>
              <a:rPr lang="en-GB" sz="6500" dirty="0"/>
              <a:t>School in the time of </a:t>
            </a:r>
            <a:r>
              <a:rPr lang="en-GB" sz="6500" dirty="0" err="1"/>
              <a:t>Covid</a:t>
            </a:r>
            <a:r>
              <a:rPr lang="en-GB" sz="6500" dirty="0"/>
              <a:t> 19</a:t>
            </a:r>
          </a:p>
        </p:txBody>
      </p:sp>
      <p:sp>
        <p:nvSpPr>
          <p:cNvPr id="3" name="Subtitle 2">
            <a:extLst>
              <a:ext uri="{FF2B5EF4-FFF2-40B4-BE49-F238E27FC236}">
                <a16:creationId xmlns:a16="http://schemas.microsoft.com/office/drawing/2014/main" id="{A988296D-AA2C-4337-A710-999ADD821734}"/>
              </a:ext>
            </a:extLst>
          </p:cNvPr>
          <p:cNvSpPr>
            <a:spLocks noGrp="1"/>
          </p:cNvSpPr>
          <p:nvPr>
            <p:ph type="subTitle" idx="1"/>
          </p:nvPr>
        </p:nvSpPr>
        <p:spPr/>
        <p:txBody>
          <a:bodyPr>
            <a:normAutofit fontScale="62500" lnSpcReduction="20000"/>
          </a:bodyPr>
          <a:lstStyle/>
          <a:p>
            <a:endParaRPr lang="en-GB" dirty="0"/>
          </a:p>
          <a:p>
            <a:r>
              <a:rPr lang="en-GB" sz="2300" dirty="0"/>
              <a:t>A right or a privilege?</a:t>
            </a:r>
          </a:p>
          <a:p>
            <a:endParaRPr lang="en-GB" dirty="0"/>
          </a:p>
          <a:p>
            <a:r>
              <a:rPr lang="en-GB" dirty="0"/>
              <a:t>By E. Brightwood</a:t>
            </a:r>
          </a:p>
        </p:txBody>
      </p:sp>
    </p:spTree>
    <p:extLst>
      <p:ext uri="{BB962C8B-B14F-4D97-AF65-F5344CB8AC3E}">
        <p14:creationId xmlns:p14="http://schemas.microsoft.com/office/powerpoint/2010/main" val="4112954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C57A3-3BA0-4FDE-9634-B61F27BC3FB1}"/>
              </a:ext>
            </a:extLst>
          </p:cNvPr>
          <p:cNvSpPr>
            <a:spLocks noGrp="1"/>
          </p:cNvSpPr>
          <p:nvPr>
            <p:ph type="title"/>
          </p:nvPr>
        </p:nvSpPr>
        <p:spPr/>
        <p:txBody>
          <a:bodyPr/>
          <a:lstStyle/>
          <a:p>
            <a:r>
              <a:rPr lang="en-GB" dirty="0"/>
              <a:t>What comes to mind when you here these words?</a:t>
            </a:r>
          </a:p>
        </p:txBody>
      </p:sp>
      <p:sp>
        <p:nvSpPr>
          <p:cNvPr id="3" name="Content Placeholder 2">
            <a:extLst>
              <a:ext uri="{FF2B5EF4-FFF2-40B4-BE49-F238E27FC236}">
                <a16:creationId xmlns:a16="http://schemas.microsoft.com/office/drawing/2014/main" id="{E11D9A8A-E7D9-4BB3-A374-B9D6182DDC2C}"/>
              </a:ext>
            </a:extLst>
          </p:cNvPr>
          <p:cNvSpPr>
            <a:spLocks noGrp="1"/>
          </p:cNvSpPr>
          <p:nvPr>
            <p:ph idx="1"/>
          </p:nvPr>
        </p:nvSpPr>
        <p:spPr/>
        <p:txBody>
          <a:bodyPr/>
          <a:lstStyle/>
          <a:p>
            <a:endParaRPr lang="en-GB" dirty="0"/>
          </a:p>
        </p:txBody>
      </p:sp>
      <p:sp>
        <p:nvSpPr>
          <p:cNvPr id="6" name="Rectangle 5">
            <a:extLst>
              <a:ext uri="{FF2B5EF4-FFF2-40B4-BE49-F238E27FC236}">
                <a16:creationId xmlns:a16="http://schemas.microsoft.com/office/drawing/2014/main" id="{347A8AC9-F283-46E5-BDAD-90AAAC7F9C0B}"/>
              </a:ext>
            </a:extLst>
          </p:cNvPr>
          <p:cNvSpPr/>
          <p:nvPr/>
        </p:nvSpPr>
        <p:spPr>
          <a:xfrm>
            <a:off x="2703540" y="2922055"/>
            <a:ext cx="3552576"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Education</a:t>
            </a:r>
          </a:p>
        </p:txBody>
      </p:sp>
      <p:sp>
        <p:nvSpPr>
          <p:cNvPr id="7" name="Rectangle 6">
            <a:extLst>
              <a:ext uri="{FF2B5EF4-FFF2-40B4-BE49-F238E27FC236}">
                <a16:creationId xmlns:a16="http://schemas.microsoft.com/office/drawing/2014/main" id="{E80FD3F8-0E56-4F8A-BC94-DB32F3FE0603}"/>
              </a:ext>
            </a:extLst>
          </p:cNvPr>
          <p:cNvSpPr/>
          <p:nvPr/>
        </p:nvSpPr>
        <p:spPr>
          <a:xfrm>
            <a:off x="7643336" y="2691222"/>
            <a:ext cx="2238132" cy="923330"/>
          </a:xfrm>
          <a:prstGeom prst="rect">
            <a:avLst/>
          </a:prstGeom>
          <a:noFill/>
        </p:spPr>
        <p:txBody>
          <a:bodyPr wrap="square" lIns="91440" tIns="45720" rIns="91440" bIns="45720">
            <a:spAutoFit/>
          </a:bodyPr>
          <a:lstStyle/>
          <a:p>
            <a:pPr algn="ctr"/>
            <a:r>
              <a:rPr lang="en-US" sz="5400" b="1" spc="50" dirty="0">
                <a:ln w="0">
                  <a:solidFill>
                    <a:schemeClr val="tx1"/>
                  </a:solidFill>
                </a:ln>
                <a:solidFill>
                  <a:schemeClr val="bg2"/>
                </a:solidFill>
                <a:effectLst>
                  <a:innerShdw blurRad="63500" dist="50800" dir="13500000">
                    <a:srgbClr val="000000">
                      <a:alpha val="50000"/>
                    </a:srgbClr>
                  </a:innerShdw>
                </a:effectLst>
              </a:rPr>
              <a:t>Rights</a:t>
            </a:r>
            <a:endParaRPr lang="en-US" sz="5400" b="1" cap="none" spc="50" dirty="0">
              <a:ln w="0">
                <a:solidFill>
                  <a:schemeClr val="tx1"/>
                </a:solidFill>
              </a:ln>
              <a:solidFill>
                <a:schemeClr val="bg2"/>
              </a:solidFill>
              <a:effectLst>
                <a:innerShdw blurRad="63500" dist="50800" dir="13500000">
                  <a:srgbClr val="000000">
                    <a:alpha val="50000"/>
                  </a:srgbClr>
                </a:innerShdw>
              </a:effectLst>
            </a:endParaRPr>
          </a:p>
        </p:txBody>
      </p:sp>
      <p:sp>
        <p:nvSpPr>
          <p:cNvPr id="8" name="Rectangle 7">
            <a:extLst>
              <a:ext uri="{FF2B5EF4-FFF2-40B4-BE49-F238E27FC236}">
                <a16:creationId xmlns:a16="http://schemas.microsoft.com/office/drawing/2014/main" id="{3FB7ADC0-FB5F-4599-945D-F29DDA419B03}"/>
              </a:ext>
            </a:extLst>
          </p:cNvPr>
          <p:cNvSpPr/>
          <p:nvPr/>
        </p:nvSpPr>
        <p:spPr>
          <a:xfrm>
            <a:off x="5455533" y="4301222"/>
            <a:ext cx="302679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a:ln/>
                <a:solidFill>
                  <a:schemeClr val="accent4"/>
                </a:solidFill>
                <a:effectLst/>
              </a:rPr>
              <a:t>Privilege</a:t>
            </a:r>
          </a:p>
        </p:txBody>
      </p:sp>
    </p:spTree>
    <p:extLst>
      <p:ext uri="{BB962C8B-B14F-4D97-AF65-F5344CB8AC3E}">
        <p14:creationId xmlns:p14="http://schemas.microsoft.com/office/powerpoint/2010/main" val="2209382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8715A-4BD4-403B-9F84-60E1D8ED9E33}"/>
              </a:ext>
            </a:extLst>
          </p:cNvPr>
          <p:cNvSpPr>
            <a:spLocks noGrp="1"/>
          </p:cNvSpPr>
          <p:nvPr>
            <p:ph type="ctrTitle"/>
          </p:nvPr>
        </p:nvSpPr>
        <p:spPr/>
        <p:txBody>
          <a:bodyPr>
            <a:normAutofit fontScale="90000"/>
          </a:bodyPr>
          <a:lstStyle/>
          <a:p>
            <a:r>
              <a:rPr lang="en-GB" dirty="0"/>
              <a:t>Have you heard about the UN convention on the rights of the child?</a:t>
            </a:r>
          </a:p>
        </p:txBody>
      </p:sp>
      <p:sp>
        <p:nvSpPr>
          <p:cNvPr id="3" name="Subtitle 2">
            <a:extLst>
              <a:ext uri="{FF2B5EF4-FFF2-40B4-BE49-F238E27FC236}">
                <a16:creationId xmlns:a16="http://schemas.microsoft.com/office/drawing/2014/main" id="{7E1DD5FA-BB4B-4EB8-9910-6020CEDDAA55}"/>
              </a:ext>
            </a:extLst>
          </p:cNvPr>
          <p:cNvSpPr>
            <a:spLocks noGrp="1"/>
          </p:cNvSpPr>
          <p:nvPr>
            <p:ph type="subTitle" idx="1"/>
          </p:nvPr>
        </p:nvSpPr>
        <p:spPr/>
        <p:txBody>
          <a:bodyPr>
            <a:normAutofit/>
          </a:bodyPr>
          <a:lstStyle/>
          <a:p>
            <a:endParaRPr lang="en-GB" sz="1400" dirty="0">
              <a:hlinkClick r:id="rId2"/>
            </a:endParaRPr>
          </a:p>
          <a:p>
            <a:endParaRPr lang="en-GB" sz="1400" dirty="0">
              <a:hlinkClick r:id="rId2"/>
            </a:endParaRPr>
          </a:p>
          <a:p>
            <a:r>
              <a:rPr lang="en-GB" sz="1400" dirty="0">
                <a:hlinkClick r:id="rId2"/>
              </a:rPr>
              <a:t>https://childrensrights.ie/childrens-rights-ireland/un-convention-rights-child</a:t>
            </a:r>
            <a:endParaRPr lang="en-GB" sz="1400" dirty="0"/>
          </a:p>
          <a:p>
            <a:endParaRPr lang="en-GB" sz="1400" dirty="0"/>
          </a:p>
        </p:txBody>
      </p:sp>
    </p:spTree>
    <p:extLst>
      <p:ext uri="{BB962C8B-B14F-4D97-AF65-F5344CB8AC3E}">
        <p14:creationId xmlns:p14="http://schemas.microsoft.com/office/powerpoint/2010/main" val="2913022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13202-2DB0-4167-A0A1-DEC7ECD26E7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4FE302C-1900-4436-AABA-DD0C3C4AE313}"/>
              </a:ext>
            </a:extLst>
          </p:cNvPr>
          <p:cNvSpPr>
            <a:spLocks noGrp="1"/>
          </p:cNvSpPr>
          <p:nvPr>
            <p:ph idx="1"/>
          </p:nvPr>
        </p:nvSpPr>
        <p:spPr/>
        <p:txBody>
          <a:bodyPr>
            <a:normAutofit fontScale="85000" lnSpcReduction="10000"/>
          </a:bodyPr>
          <a:lstStyle/>
          <a:p>
            <a:r>
              <a:rPr lang="en-GB" b="1" dirty="0"/>
              <a:t>Survival rights</a:t>
            </a:r>
            <a:r>
              <a:rPr lang="en-GB" dirty="0"/>
              <a:t>: include the child’s right to life and the needs that are most basic to existence, such as nutrition, shelter, an adequate living standard, and access to medical services.</a:t>
            </a:r>
          </a:p>
          <a:p>
            <a:r>
              <a:rPr lang="en-GB" b="1" dirty="0"/>
              <a:t>Development rights</a:t>
            </a:r>
            <a:r>
              <a:rPr lang="en-GB" dirty="0"/>
              <a:t>: include the right to education, play, leisure, cultural activities, access to information, and freedom of thought, conscience and religion.</a:t>
            </a:r>
          </a:p>
          <a:p>
            <a:r>
              <a:rPr lang="en-GB" b="1" dirty="0"/>
              <a:t>Protection rights</a:t>
            </a:r>
            <a:r>
              <a:rPr lang="en-GB" dirty="0"/>
              <a:t>: ensure children are safeguarded against all forms of abuse, neglect and exploitation, including special care for refugee children; safeguards for children in the criminal justice system; protection for children in employment; protection and rehabilitation for children who have suffered exploitation or abuse of any kind.</a:t>
            </a:r>
          </a:p>
          <a:p>
            <a:r>
              <a:rPr lang="en-GB" b="1" dirty="0"/>
              <a:t>Participation rights</a:t>
            </a:r>
            <a:r>
              <a:rPr lang="en-GB" dirty="0"/>
              <a:t>: encompass children's freedom to express opinions, to have a say in matters affecting their own lives, to join associations and to assemble peacefully. As their capacities develop, children should have increasing opportunity to participate in the activities of society, in preparation for adulthood.</a:t>
            </a:r>
          </a:p>
          <a:p>
            <a:pPr marL="914400" lvl="2" indent="0">
              <a:buNone/>
            </a:pPr>
            <a:endParaRPr lang="en-GB" dirty="0">
              <a:hlinkClick r:id="rId2"/>
            </a:endParaRPr>
          </a:p>
          <a:p>
            <a:pPr marL="914400" lvl="2" indent="0" algn="r">
              <a:buNone/>
            </a:pPr>
            <a:r>
              <a:rPr lang="en-GB" dirty="0">
                <a:hlinkClick r:id="rId2"/>
              </a:rPr>
              <a:t>https://childrensrights.ie/childrens-rights-ireland/un-convention-rights-child</a:t>
            </a:r>
            <a:endParaRPr lang="en-GB" dirty="0"/>
          </a:p>
        </p:txBody>
      </p:sp>
    </p:spTree>
    <p:extLst>
      <p:ext uri="{BB962C8B-B14F-4D97-AF65-F5344CB8AC3E}">
        <p14:creationId xmlns:p14="http://schemas.microsoft.com/office/powerpoint/2010/main" val="3419019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5F582-65AE-4B3C-9C91-7B1A61BF75C4}"/>
              </a:ext>
            </a:extLst>
          </p:cNvPr>
          <p:cNvSpPr>
            <a:spLocks noGrp="1"/>
          </p:cNvSpPr>
          <p:nvPr>
            <p:ph type="title"/>
          </p:nvPr>
        </p:nvSpPr>
        <p:spPr/>
        <p:txBody>
          <a:bodyPr/>
          <a:lstStyle/>
          <a:p>
            <a:r>
              <a:rPr lang="en-GB" dirty="0"/>
              <a:t>Everyone under 18 has the right to:</a:t>
            </a:r>
          </a:p>
        </p:txBody>
      </p:sp>
      <p:sp>
        <p:nvSpPr>
          <p:cNvPr id="6" name="Rectangle 5">
            <a:extLst>
              <a:ext uri="{FF2B5EF4-FFF2-40B4-BE49-F238E27FC236}">
                <a16:creationId xmlns:a16="http://schemas.microsoft.com/office/drawing/2014/main" id="{54F94715-92ED-4449-B2F5-2E8D44AD7C3F}"/>
              </a:ext>
            </a:extLst>
          </p:cNvPr>
          <p:cNvSpPr/>
          <p:nvPr/>
        </p:nvSpPr>
        <p:spPr>
          <a:xfrm>
            <a:off x="4206239" y="1578720"/>
            <a:ext cx="2377574" cy="400110"/>
          </a:xfrm>
          <a:prstGeom prst="rect">
            <a:avLst/>
          </a:prstGeom>
          <a:noFill/>
        </p:spPr>
        <p:txBody>
          <a:bodyPr wrap="none" lIns="91440" tIns="45720" rIns="91440" bIns="45720">
            <a:spAutoFit/>
          </a:bodyPr>
          <a:lstStyle/>
          <a:p>
            <a:pPr algn="ctr"/>
            <a:r>
              <a:rPr lang="en-US" sz="2000" b="0" cap="none" spc="0" dirty="0">
                <a:ln w="0"/>
                <a:solidFill>
                  <a:schemeClr val="tx1"/>
                </a:solidFill>
                <a:effectLst>
                  <a:outerShdw blurRad="38100" dist="19050" dir="2700000" algn="tl" rotWithShape="0">
                    <a:schemeClr val="dk1">
                      <a:alpha val="40000"/>
                    </a:schemeClr>
                  </a:outerShdw>
                </a:effectLst>
              </a:rPr>
              <a:t>Give your opinion</a:t>
            </a:r>
          </a:p>
        </p:txBody>
      </p:sp>
      <p:sp>
        <p:nvSpPr>
          <p:cNvPr id="7" name="Rectangle 6">
            <a:extLst>
              <a:ext uri="{FF2B5EF4-FFF2-40B4-BE49-F238E27FC236}">
                <a16:creationId xmlns:a16="http://schemas.microsoft.com/office/drawing/2014/main" id="{3AA71C31-0378-4354-8F73-A7FDCB95C22B}"/>
              </a:ext>
            </a:extLst>
          </p:cNvPr>
          <p:cNvSpPr/>
          <p:nvPr/>
        </p:nvSpPr>
        <p:spPr>
          <a:xfrm>
            <a:off x="777360" y="1862035"/>
            <a:ext cx="1970411" cy="400110"/>
          </a:xfrm>
          <a:prstGeom prst="rect">
            <a:avLst/>
          </a:prstGeom>
          <a:noFill/>
        </p:spPr>
        <p:txBody>
          <a:bodyPr wrap="none" lIns="91440" tIns="45720" rIns="91440" bIns="45720">
            <a:spAutoFit/>
          </a:bodyPr>
          <a:lstStyle/>
          <a:p>
            <a:pPr algn="ctr"/>
            <a:r>
              <a:rPr lang="en-US" sz="2000" b="0" cap="none" spc="0" dirty="0">
                <a:ln w="0"/>
                <a:solidFill>
                  <a:schemeClr val="accent1"/>
                </a:solidFill>
                <a:effectLst>
                  <a:outerShdw blurRad="38100" dist="25400" dir="5400000" algn="ctr" rotWithShape="0">
                    <a:srgbClr val="6E747A">
                      <a:alpha val="43000"/>
                    </a:srgbClr>
                  </a:outerShdw>
                </a:effectLst>
              </a:rPr>
              <a:t>Find out things</a:t>
            </a:r>
          </a:p>
        </p:txBody>
      </p:sp>
      <p:sp>
        <p:nvSpPr>
          <p:cNvPr id="8" name="Rectangle 7">
            <a:extLst>
              <a:ext uri="{FF2B5EF4-FFF2-40B4-BE49-F238E27FC236}">
                <a16:creationId xmlns:a16="http://schemas.microsoft.com/office/drawing/2014/main" id="{EBB98C77-B051-483D-A887-F059B2A61385}"/>
              </a:ext>
            </a:extLst>
          </p:cNvPr>
          <p:cNvSpPr/>
          <p:nvPr/>
        </p:nvSpPr>
        <p:spPr>
          <a:xfrm>
            <a:off x="5147362" y="2087554"/>
            <a:ext cx="8719037" cy="707886"/>
          </a:xfrm>
          <a:prstGeom prst="rect">
            <a:avLst/>
          </a:prstGeom>
          <a:noFill/>
        </p:spPr>
        <p:txBody>
          <a:bodyPr wrap="square" lIns="91440" tIns="45720" rIns="91440" bIns="45720">
            <a:spAutoFit/>
          </a:bodyPr>
          <a:lstStyle/>
          <a:p>
            <a:pPr algn="ctr"/>
            <a:r>
              <a:rPr lang="en-US" sz="2000" b="1" cap="none" spc="0" dirty="0">
                <a:ln w="22225">
                  <a:solidFill>
                    <a:schemeClr val="accent2"/>
                  </a:solidFill>
                  <a:prstDash val="solid"/>
                </a:ln>
                <a:solidFill>
                  <a:schemeClr val="accent2">
                    <a:lumMod val="40000"/>
                    <a:lumOff val="60000"/>
                  </a:schemeClr>
                </a:solidFill>
                <a:effectLst/>
              </a:rPr>
              <a:t>Share what you think by drawing,</a:t>
            </a:r>
          </a:p>
          <a:p>
            <a:pPr algn="ctr"/>
            <a:r>
              <a:rPr lang="en-US" sz="2000" b="1" cap="none" spc="0" dirty="0">
                <a:ln w="22225">
                  <a:solidFill>
                    <a:schemeClr val="accent2"/>
                  </a:solidFill>
                  <a:prstDash val="solid"/>
                </a:ln>
                <a:solidFill>
                  <a:schemeClr val="accent2">
                    <a:lumMod val="40000"/>
                    <a:lumOff val="60000"/>
                  </a:schemeClr>
                </a:solidFill>
                <a:effectLst/>
              </a:rPr>
              <a:t> talking or writing</a:t>
            </a:r>
          </a:p>
        </p:txBody>
      </p:sp>
      <p:sp>
        <p:nvSpPr>
          <p:cNvPr id="9" name="Rectangle 8">
            <a:extLst>
              <a:ext uri="{FF2B5EF4-FFF2-40B4-BE49-F238E27FC236}">
                <a16:creationId xmlns:a16="http://schemas.microsoft.com/office/drawing/2014/main" id="{40AE9B01-9F2F-4F71-B640-6013A4609DB0}"/>
              </a:ext>
            </a:extLst>
          </p:cNvPr>
          <p:cNvSpPr/>
          <p:nvPr/>
        </p:nvSpPr>
        <p:spPr>
          <a:xfrm>
            <a:off x="8261416" y="5833780"/>
            <a:ext cx="3243196" cy="400110"/>
          </a:xfrm>
          <a:prstGeom prst="rect">
            <a:avLst/>
          </a:prstGeom>
          <a:noFill/>
        </p:spPr>
        <p:txBody>
          <a:bodyPr wrap="none" lIns="91440" tIns="45720" rIns="91440" bIns="45720">
            <a:spAutoFit/>
          </a:bodyPr>
          <a:lstStyle/>
          <a:p>
            <a:pPr algn="ctr"/>
            <a:r>
              <a:rPr lang="en-US" sz="2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Choose your own friends</a:t>
            </a:r>
          </a:p>
        </p:txBody>
      </p:sp>
      <p:sp>
        <p:nvSpPr>
          <p:cNvPr id="10" name="Rectangle 9">
            <a:extLst>
              <a:ext uri="{FF2B5EF4-FFF2-40B4-BE49-F238E27FC236}">
                <a16:creationId xmlns:a16="http://schemas.microsoft.com/office/drawing/2014/main" id="{2454BCC5-EE40-4399-827E-606426F8D5D7}"/>
              </a:ext>
            </a:extLst>
          </p:cNvPr>
          <p:cNvSpPr/>
          <p:nvPr/>
        </p:nvSpPr>
        <p:spPr>
          <a:xfrm>
            <a:off x="2399494" y="4552891"/>
            <a:ext cx="2747868" cy="40011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000" b="1" cap="none" spc="0" dirty="0">
                <a:ln/>
                <a:solidFill>
                  <a:schemeClr val="accent4"/>
                </a:solidFill>
                <a:effectLst/>
              </a:rPr>
              <a:t>Join or set up groups</a:t>
            </a:r>
          </a:p>
        </p:txBody>
      </p:sp>
      <p:sp>
        <p:nvSpPr>
          <p:cNvPr id="11" name="Rectangle 10">
            <a:extLst>
              <a:ext uri="{FF2B5EF4-FFF2-40B4-BE49-F238E27FC236}">
                <a16:creationId xmlns:a16="http://schemas.microsoft.com/office/drawing/2014/main" id="{CC39BF90-C5AF-4E0C-8B10-5EF7E8D9D5E3}"/>
              </a:ext>
            </a:extLst>
          </p:cNvPr>
          <p:cNvSpPr/>
          <p:nvPr/>
        </p:nvSpPr>
        <p:spPr>
          <a:xfrm>
            <a:off x="4685480" y="5312438"/>
            <a:ext cx="3020498" cy="1015663"/>
          </a:xfrm>
          <a:prstGeom prst="rect">
            <a:avLst/>
          </a:prstGeom>
          <a:noFill/>
        </p:spPr>
        <p:txBody>
          <a:bodyPr wrap="square" lIns="91440" tIns="45720" rIns="91440" bIns="45720">
            <a:spAutoFit/>
          </a:bodyPr>
          <a:lstStyle/>
          <a:p>
            <a:pPr algn="ctr"/>
            <a:r>
              <a:rPr lang="en-US" sz="2000" b="0" cap="none" spc="0" dirty="0">
                <a:ln w="0"/>
                <a:gradFill>
                  <a:gsLst>
                    <a:gs pos="21000">
                      <a:srgbClr val="53575C"/>
                    </a:gs>
                    <a:gs pos="88000">
                      <a:srgbClr val="C5C7CA"/>
                    </a:gs>
                  </a:gsLst>
                  <a:lin ang="5400000"/>
                </a:gradFill>
                <a:effectLst/>
              </a:rPr>
              <a:t>Get information that is important to your wellbeing</a:t>
            </a:r>
          </a:p>
        </p:txBody>
      </p:sp>
      <p:sp>
        <p:nvSpPr>
          <p:cNvPr id="12" name="Rectangle 11">
            <a:extLst>
              <a:ext uri="{FF2B5EF4-FFF2-40B4-BE49-F238E27FC236}">
                <a16:creationId xmlns:a16="http://schemas.microsoft.com/office/drawing/2014/main" id="{AFC2DC01-C6B9-4EBF-A41A-F54B495D03AE}"/>
              </a:ext>
            </a:extLst>
          </p:cNvPr>
          <p:cNvSpPr/>
          <p:nvPr/>
        </p:nvSpPr>
        <p:spPr>
          <a:xfrm>
            <a:off x="7551160" y="4752646"/>
            <a:ext cx="4482691" cy="707886"/>
          </a:xfrm>
          <a:prstGeom prst="rect">
            <a:avLst/>
          </a:prstGeom>
          <a:noFill/>
        </p:spPr>
        <p:txBody>
          <a:bodyPr wrap="square" lIns="91440" tIns="45720" rIns="91440" bIns="45720">
            <a:spAutoFit/>
          </a:bodyPr>
          <a:lstStyle/>
          <a:p>
            <a:pPr algn="ctr"/>
            <a:r>
              <a:rPr lang="en-US" sz="2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Special education care if you have a disability </a:t>
            </a:r>
            <a:endParaRPr lang="en-US"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13" name="Rectangle 12">
            <a:extLst>
              <a:ext uri="{FF2B5EF4-FFF2-40B4-BE49-F238E27FC236}">
                <a16:creationId xmlns:a16="http://schemas.microsoft.com/office/drawing/2014/main" id="{244BF5FB-EA84-4053-8BC2-08EEF5193EB5}"/>
              </a:ext>
            </a:extLst>
          </p:cNvPr>
          <p:cNvSpPr/>
          <p:nvPr/>
        </p:nvSpPr>
        <p:spPr>
          <a:xfrm>
            <a:off x="968563" y="5698058"/>
            <a:ext cx="2679191" cy="707886"/>
          </a:xfrm>
          <a:prstGeom prst="rect">
            <a:avLst/>
          </a:prstGeom>
          <a:noFill/>
        </p:spPr>
        <p:txBody>
          <a:bodyPr wrap="square" lIns="91440" tIns="45720" rIns="91440" bIns="45720">
            <a:spAutoFit/>
          </a:bodyPr>
          <a:lstStyle/>
          <a:p>
            <a:pPr algn="ctr"/>
            <a:r>
              <a:rPr lang="en-US" sz="2000" b="1" cap="none" spc="50" dirty="0">
                <a:ln w="9525" cmpd="sng">
                  <a:solidFill>
                    <a:schemeClr val="accent1"/>
                  </a:solidFill>
                  <a:prstDash val="solid"/>
                </a:ln>
                <a:solidFill>
                  <a:srgbClr val="70AD47">
                    <a:tint val="1000"/>
                  </a:srgbClr>
                </a:solidFill>
                <a:effectLst>
                  <a:glow rad="38100">
                    <a:schemeClr val="accent1">
                      <a:alpha val="40000"/>
                    </a:schemeClr>
                  </a:glow>
                </a:effectLst>
              </a:rPr>
              <a:t>A clean and safe environment</a:t>
            </a:r>
          </a:p>
        </p:txBody>
      </p:sp>
      <p:sp>
        <p:nvSpPr>
          <p:cNvPr id="14" name="Rectangle 13">
            <a:extLst>
              <a:ext uri="{FF2B5EF4-FFF2-40B4-BE49-F238E27FC236}">
                <a16:creationId xmlns:a16="http://schemas.microsoft.com/office/drawing/2014/main" id="{91BFF47F-DC68-46C5-85DC-0863CE72F7D8}"/>
              </a:ext>
            </a:extLst>
          </p:cNvPr>
          <p:cNvSpPr/>
          <p:nvPr/>
        </p:nvSpPr>
        <p:spPr>
          <a:xfrm>
            <a:off x="3711509" y="3135896"/>
            <a:ext cx="4482691" cy="138499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100" b="1" cap="none" spc="0" dirty="0">
                <a:ln/>
                <a:solidFill>
                  <a:schemeClr val="accent3"/>
                </a:solidFill>
                <a:effectLst/>
              </a:rPr>
              <a:t>A good quality education. You should be encouraged to go to school to the highest level that you can.</a:t>
            </a:r>
          </a:p>
        </p:txBody>
      </p:sp>
      <p:sp>
        <p:nvSpPr>
          <p:cNvPr id="16" name="Rectangle 15">
            <a:extLst>
              <a:ext uri="{FF2B5EF4-FFF2-40B4-BE49-F238E27FC236}">
                <a16:creationId xmlns:a16="http://schemas.microsoft.com/office/drawing/2014/main" id="{BCDA57BA-9DC7-41FE-934E-F3458AED2CCC}"/>
              </a:ext>
            </a:extLst>
          </p:cNvPr>
          <p:cNvSpPr/>
          <p:nvPr/>
        </p:nvSpPr>
        <p:spPr>
          <a:xfrm>
            <a:off x="498330" y="2746247"/>
            <a:ext cx="2249441" cy="1631216"/>
          </a:xfrm>
          <a:prstGeom prst="rect">
            <a:avLst/>
          </a:prstGeom>
          <a:noFill/>
        </p:spPr>
        <p:txBody>
          <a:bodyPr wrap="square" lIns="91440" tIns="45720" rIns="91440" bIns="45720">
            <a:spAutoFit/>
          </a:bodyPr>
          <a:lstStyle/>
          <a:p>
            <a:pPr algn="ctr"/>
            <a:r>
              <a:rPr lang="en-US" sz="2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Your education should help use and develop your talents and abilities. </a:t>
            </a:r>
          </a:p>
        </p:txBody>
      </p:sp>
      <p:sp>
        <p:nvSpPr>
          <p:cNvPr id="17" name="Rectangle 16">
            <a:extLst>
              <a:ext uri="{FF2B5EF4-FFF2-40B4-BE49-F238E27FC236}">
                <a16:creationId xmlns:a16="http://schemas.microsoft.com/office/drawing/2014/main" id="{62CAE68F-4386-438B-942E-4F7DA74767CA}"/>
              </a:ext>
            </a:extLst>
          </p:cNvPr>
          <p:cNvSpPr/>
          <p:nvPr/>
        </p:nvSpPr>
        <p:spPr>
          <a:xfrm>
            <a:off x="2291545" y="2235214"/>
            <a:ext cx="4945045" cy="707886"/>
          </a:xfrm>
          <a:prstGeom prst="rect">
            <a:avLst/>
          </a:prstGeom>
          <a:noFill/>
        </p:spPr>
        <p:txBody>
          <a:bodyPr wrap="square" lIns="91440" tIns="45720" rIns="91440" bIns="45720">
            <a:spAutoFit/>
          </a:bodyPr>
          <a:lstStyle/>
          <a:p>
            <a:pPr algn="ctr"/>
            <a:r>
              <a:rPr lang="en-US" sz="2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Practic</a:t>
            </a:r>
            <a:r>
              <a:rPr lang="en-US" sz="2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e your own culture, language and religion.</a:t>
            </a:r>
            <a:endParaRPr lang="en-US" sz="2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8" name="Rectangle 17">
            <a:extLst>
              <a:ext uri="{FF2B5EF4-FFF2-40B4-BE49-F238E27FC236}">
                <a16:creationId xmlns:a16="http://schemas.microsoft.com/office/drawing/2014/main" id="{672D6B80-74B1-4FC5-B727-7C002133BBC3}"/>
              </a:ext>
            </a:extLst>
          </p:cNvPr>
          <p:cNvSpPr/>
          <p:nvPr/>
        </p:nvSpPr>
        <p:spPr>
          <a:xfrm>
            <a:off x="9282530" y="1433231"/>
            <a:ext cx="2222082" cy="400110"/>
          </a:xfrm>
          <a:prstGeom prst="rect">
            <a:avLst/>
          </a:prstGeom>
          <a:noFill/>
        </p:spPr>
        <p:txBody>
          <a:bodyPr wrap="none" lIns="91440" tIns="45720" rIns="91440" bIns="45720">
            <a:spAutoFit/>
          </a:bodyPr>
          <a:lstStyle/>
          <a:p>
            <a:pPr algn="ctr"/>
            <a:r>
              <a:rPr lang="en-US" sz="2000" b="1" cap="none" spc="0" dirty="0">
                <a:ln w="6600">
                  <a:solidFill>
                    <a:schemeClr val="accent2"/>
                  </a:solidFill>
                  <a:prstDash val="solid"/>
                </a:ln>
                <a:solidFill>
                  <a:srgbClr val="FFFFFF"/>
                </a:solidFill>
                <a:effectLst>
                  <a:outerShdw dist="38100" dir="2700000" algn="tl" rotWithShape="0">
                    <a:schemeClr val="accent2"/>
                  </a:outerShdw>
                </a:effectLst>
              </a:rPr>
              <a:t>To play and rest.</a:t>
            </a:r>
          </a:p>
        </p:txBody>
      </p:sp>
      <p:sp>
        <p:nvSpPr>
          <p:cNvPr id="19" name="Rectangle 18">
            <a:extLst>
              <a:ext uri="{FF2B5EF4-FFF2-40B4-BE49-F238E27FC236}">
                <a16:creationId xmlns:a16="http://schemas.microsoft.com/office/drawing/2014/main" id="{3DFB3C2F-9309-4BD4-9F3C-2AADAA3CA358}"/>
              </a:ext>
            </a:extLst>
          </p:cNvPr>
          <p:cNvSpPr/>
          <p:nvPr/>
        </p:nvSpPr>
        <p:spPr>
          <a:xfrm>
            <a:off x="8030650" y="3358737"/>
            <a:ext cx="4256224" cy="707886"/>
          </a:xfrm>
          <a:prstGeom prst="rect">
            <a:avLst/>
          </a:prstGeom>
          <a:noFill/>
        </p:spPr>
        <p:txBody>
          <a:bodyPr wrap="square" lIns="91440" tIns="45720" rIns="91440" bIns="45720">
            <a:spAutoFit/>
          </a:bodyPr>
          <a:lstStyle/>
          <a:p>
            <a:pPr algn="ctr"/>
            <a:r>
              <a:rPr lang="en-US" sz="2000" b="1" cap="none" spc="50" dirty="0">
                <a:ln w="0"/>
                <a:solidFill>
                  <a:schemeClr val="bg2"/>
                </a:solidFill>
                <a:effectLst>
                  <a:innerShdw blurRad="63500" dist="50800" dir="13500000">
                    <a:srgbClr val="000000">
                      <a:alpha val="50000"/>
                    </a:srgbClr>
                  </a:innerShdw>
                </a:effectLst>
              </a:rPr>
              <a:t>Protection from work that harms you.</a:t>
            </a:r>
          </a:p>
        </p:txBody>
      </p:sp>
      <p:sp>
        <p:nvSpPr>
          <p:cNvPr id="20" name="Rectangle 19">
            <a:extLst>
              <a:ext uri="{FF2B5EF4-FFF2-40B4-BE49-F238E27FC236}">
                <a16:creationId xmlns:a16="http://schemas.microsoft.com/office/drawing/2014/main" id="{CBD156A0-8CC9-421A-AAC1-8EF9F9DC675C}"/>
              </a:ext>
            </a:extLst>
          </p:cNvPr>
          <p:cNvSpPr/>
          <p:nvPr/>
        </p:nvSpPr>
        <p:spPr>
          <a:xfrm>
            <a:off x="955653" y="5170240"/>
            <a:ext cx="2619628" cy="400110"/>
          </a:xfrm>
          <a:prstGeom prst="rect">
            <a:avLst/>
          </a:prstGeom>
          <a:noFill/>
        </p:spPr>
        <p:txBody>
          <a:bodyPr wrap="none" lIns="91440" tIns="45720" rIns="91440" bIns="45720">
            <a:spAutoFit/>
          </a:bodyPr>
          <a:lstStyle/>
          <a:p>
            <a:pPr algn="ctr"/>
            <a:r>
              <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To know your rights.</a:t>
            </a:r>
          </a:p>
        </p:txBody>
      </p:sp>
      <p:sp>
        <p:nvSpPr>
          <p:cNvPr id="21" name="TextBox 20">
            <a:extLst>
              <a:ext uri="{FF2B5EF4-FFF2-40B4-BE49-F238E27FC236}">
                <a16:creationId xmlns:a16="http://schemas.microsoft.com/office/drawing/2014/main" id="{31CFAECB-0A24-42CF-9511-0D132A2309DA}"/>
              </a:ext>
            </a:extLst>
          </p:cNvPr>
          <p:cNvSpPr txBox="1"/>
          <p:nvPr/>
        </p:nvSpPr>
        <p:spPr>
          <a:xfrm>
            <a:off x="2866643" y="6405944"/>
            <a:ext cx="10471459" cy="461665"/>
          </a:xfrm>
          <a:prstGeom prst="rect">
            <a:avLst/>
          </a:prstGeom>
          <a:noFill/>
        </p:spPr>
        <p:txBody>
          <a:bodyPr wrap="square" rtlCol="0">
            <a:spAutoFit/>
          </a:bodyPr>
          <a:lstStyle/>
          <a:p>
            <a:r>
              <a:rPr lang="en-GB" sz="1200" dirty="0">
                <a:hlinkClick r:id="rId2"/>
              </a:rPr>
              <a:t>https://docs.google.com/viewer?url=https://eprcug.org/children/engage/kids-engage/un-convention-on-therights-of-the-child/download?p=1</a:t>
            </a:r>
            <a:endParaRPr lang="en-GB" sz="1200" dirty="0"/>
          </a:p>
        </p:txBody>
      </p:sp>
    </p:spTree>
    <p:extLst>
      <p:ext uri="{BB962C8B-B14F-4D97-AF65-F5344CB8AC3E}">
        <p14:creationId xmlns:p14="http://schemas.microsoft.com/office/powerpoint/2010/main" val="2108385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99577-8CDA-4E0C-B82A-33C05E90F061}"/>
              </a:ext>
            </a:extLst>
          </p:cNvPr>
          <p:cNvSpPr>
            <a:spLocks noGrp="1"/>
          </p:cNvSpPr>
          <p:nvPr>
            <p:ph type="title"/>
          </p:nvPr>
        </p:nvSpPr>
        <p:spPr>
          <a:xfrm>
            <a:off x="2592925" y="624110"/>
            <a:ext cx="8911687" cy="1280890"/>
          </a:xfrm>
        </p:spPr>
        <p:txBody>
          <a:bodyPr/>
          <a:lstStyle/>
          <a:p>
            <a:r>
              <a:rPr lang="en-GB" dirty="0"/>
              <a:t>Where in the world would you like to be educated?</a:t>
            </a:r>
          </a:p>
        </p:txBody>
      </p:sp>
      <p:pic>
        <p:nvPicPr>
          <p:cNvPr id="34" name="Content Placeholder 33" descr="A close up of a map&#10;&#10;Description automatically generated">
            <a:extLst>
              <a:ext uri="{FF2B5EF4-FFF2-40B4-BE49-F238E27FC236}">
                <a16:creationId xmlns:a16="http://schemas.microsoft.com/office/drawing/2014/main" id="{1C95784E-B155-4710-AFAC-124C1C6D1E7D}"/>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2817845" y="2133600"/>
            <a:ext cx="8145624" cy="4009082"/>
          </a:xfrm>
        </p:spPr>
      </p:pic>
      <p:sp>
        <p:nvSpPr>
          <p:cNvPr id="35" name="TextBox 34">
            <a:extLst>
              <a:ext uri="{FF2B5EF4-FFF2-40B4-BE49-F238E27FC236}">
                <a16:creationId xmlns:a16="http://schemas.microsoft.com/office/drawing/2014/main" id="{C7FABED3-ECB4-45A6-86F7-CDF45BD30EFB}"/>
              </a:ext>
            </a:extLst>
          </p:cNvPr>
          <p:cNvSpPr txBox="1"/>
          <p:nvPr/>
        </p:nvSpPr>
        <p:spPr>
          <a:xfrm>
            <a:off x="2817845" y="5911850"/>
            <a:ext cx="8145624" cy="230832"/>
          </a:xfrm>
          <a:prstGeom prst="rect">
            <a:avLst/>
          </a:prstGeom>
          <a:noFill/>
        </p:spPr>
        <p:txBody>
          <a:bodyPr wrap="square" rtlCol="0">
            <a:spAutoFit/>
          </a:bodyPr>
          <a:lstStyle/>
          <a:p>
            <a:r>
              <a:rPr lang="en-GB" sz="900">
                <a:hlinkClick r:id="rId3" tooltip="https://tomboyforlife.wordpress.com/2015/08/20/travel-is-a-far-fetched-dream/"/>
              </a:rPr>
              <a:t>This Photo</a:t>
            </a:r>
            <a:r>
              <a:rPr lang="en-GB" sz="900"/>
              <a:t> by Unknown Author is licensed under </a:t>
            </a:r>
            <a:r>
              <a:rPr lang="en-GB" sz="900">
                <a:hlinkClick r:id="rId4" tooltip="https://creativecommons.org/licenses/by-nc-nd/3.0/"/>
              </a:rPr>
              <a:t>CC BY-NC-ND</a:t>
            </a:r>
            <a:endParaRPr lang="en-GB" sz="900"/>
          </a:p>
        </p:txBody>
      </p:sp>
    </p:spTree>
    <p:extLst>
      <p:ext uri="{BB962C8B-B14F-4D97-AF65-F5344CB8AC3E}">
        <p14:creationId xmlns:p14="http://schemas.microsoft.com/office/powerpoint/2010/main" val="1436961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BD46FFD-2C58-4A0B-ACBA-127ABF5D7157}"/>
              </a:ext>
            </a:extLst>
          </p:cNvPr>
          <p:cNvSpPr/>
          <p:nvPr/>
        </p:nvSpPr>
        <p:spPr>
          <a:xfrm>
            <a:off x="3654442" y="1631090"/>
            <a:ext cx="4873752" cy="36941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School during Covid 19</a:t>
            </a:r>
          </a:p>
        </p:txBody>
      </p:sp>
      <p:sp>
        <p:nvSpPr>
          <p:cNvPr id="8" name="Arrow: Up 7">
            <a:extLst>
              <a:ext uri="{FF2B5EF4-FFF2-40B4-BE49-F238E27FC236}">
                <a16:creationId xmlns:a16="http://schemas.microsoft.com/office/drawing/2014/main" id="{377B9911-90E4-4880-8F27-9BA2E72E66F3}"/>
              </a:ext>
            </a:extLst>
          </p:cNvPr>
          <p:cNvSpPr/>
          <p:nvPr/>
        </p:nvSpPr>
        <p:spPr>
          <a:xfrm>
            <a:off x="8839200" y="1365914"/>
            <a:ext cx="3200400" cy="3959352"/>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Boosters</a:t>
            </a:r>
          </a:p>
        </p:txBody>
      </p:sp>
      <p:sp>
        <p:nvSpPr>
          <p:cNvPr id="10" name="Arrow: Down 9">
            <a:extLst>
              <a:ext uri="{FF2B5EF4-FFF2-40B4-BE49-F238E27FC236}">
                <a16:creationId xmlns:a16="http://schemas.microsoft.com/office/drawing/2014/main" id="{BDDCD9D8-BB22-4027-BF8C-88DEA2FE7EAA}"/>
              </a:ext>
            </a:extLst>
          </p:cNvPr>
          <p:cNvSpPr/>
          <p:nvPr/>
        </p:nvSpPr>
        <p:spPr>
          <a:xfrm>
            <a:off x="274320" y="1365914"/>
            <a:ext cx="3316224" cy="3959352"/>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Barriers</a:t>
            </a:r>
          </a:p>
        </p:txBody>
      </p:sp>
    </p:spTree>
    <p:extLst>
      <p:ext uri="{BB962C8B-B14F-4D97-AF65-F5344CB8AC3E}">
        <p14:creationId xmlns:p14="http://schemas.microsoft.com/office/powerpoint/2010/main" val="187361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F5F2CB-DBD7-4B95-A26C-73CC4BACF478}"/>
              </a:ext>
            </a:extLst>
          </p:cNvPr>
          <p:cNvSpPr>
            <a:spLocks noGrp="1"/>
          </p:cNvSpPr>
          <p:nvPr>
            <p:ph type="title"/>
          </p:nvPr>
        </p:nvSpPr>
        <p:spPr>
          <a:xfrm>
            <a:off x="649224" y="645106"/>
            <a:ext cx="5122652" cy="2555294"/>
          </a:xfrm>
        </p:spPr>
        <p:txBody>
          <a:bodyPr>
            <a:normAutofit/>
          </a:bodyPr>
          <a:lstStyle/>
          <a:p>
            <a:r>
              <a:rPr lang="en-GB" dirty="0"/>
              <a:t>If there world were 100 people how many would have an internet connection? </a:t>
            </a:r>
          </a:p>
        </p:txBody>
      </p:sp>
      <p:sp>
        <p:nvSpPr>
          <p:cNvPr id="21" name="Rectangle 20">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6" name="Content Placeholder 15">
            <a:extLst>
              <a:ext uri="{FF2B5EF4-FFF2-40B4-BE49-F238E27FC236}">
                <a16:creationId xmlns:a16="http://schemas.microsoft.com/office/drawing/2014/main" id="{89598606-BC91-4541-89B4-0C30F93346B1}"/>
              </a:ext>
            </a:extLst>
          </p:cNvPr>
          <p:cNvSpPr>
            <a:spLocks noGrp="1"/>
          </p:cNvSpPr>
          <p:nvPr>
            <p:ph idx="1"/>
          </p:nvPr>
        </p:nvSpPr>
        <p:spPr>
          <a:xfrm>
            <a:off x="649225" y="3429000"/>
            <a:ext cx="5122652" cy="2463853"/>
          </a:xfrm>
        </p:spPr>
        <p:txBody>
          <a:bodyPr>
            <a:normAutofit/>
          </a:bodyPr>
          <a:lstStyle/>
          <a:p>
            <a:r>
              <a:rPr lang="en-GB" dirty="0">
                <a:hlinkClick r:id="rId2"/>
              </a:rPr>
              <a:t>https://public.tableau.com/profile/msutrave#!/vizhome/Worldas100People/TheWorldas100People</a:t>
            </a:r>
            <a:endParaRPr lang="en-GB" dirty="0"/>
          </a:p>
          <a:p>
            <a:r>
              <a:rPr lang="en-GB" dirty="0">
                <a:hlinkClick r:id="rId3"/>
              </a:rPr>
              <a:t>https://www.100people.org/statistics_100stats.php?section=statistics</a:t>
            </a:r>
            <a:endParaRPr lang="en-US" dirty="0"/>
          </a:p>
        </p:txBody>
      </p:sp>
      <p:sp>
        <p:nvSpPr>
          <p:cNvPr id="23"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close up of a map&#10;&#10;Description automatically generated">
            <a:extLst>
              <a:ext uri="{FF2B5EF4-FFF2-40B4-BE49-F238E27FC236}">
                <a16:creationId xmlns:a16="http://schemas.microsoft.com/office/drawing/2014/main" id="{1E4ED2DB-9D9E-4CF1-8180-F66C9153AF10}"/>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7069873" y="645106"/>
            <a:ext cx="4573710" cy="4857395"/>
          </a:xfrm>
          <a:prstGeom prst="rect">
            <a:avLst/>
          </a:prstGeom>
        </p:spPr>
      </p:pic>
      <p:sp>
        <p:nvSpPr>
          <p:cNvPr id="15" name="TextBox 14">
            <a:extLst>
              <a:ext uri="{FF2B5EF4-FFF2-40B4-BE49-F238E27FC236}">
                <a16:creationId xmlns:a16="http://schemas.microsoft.com/office/drawing/2014/main" id="{6237F991-E6E6-4A17-B7D4-F2A7DC5283ED}"/>
              </a:ext>
            </a:extLst>
          </p:cNvPr>
          <p:cNvSpPr txBox="1"/>
          <p:nvPr/>
        </p:nvSpPr>
        <p:spPr>
          <a:xfrm>
            <a:off x="7248293" y="5662021"/>
            <a:ext cx="4573710" cy="230832"/>
          </a:xfrm>
          <a:prstGeom prst="rect">
            <a:avLst/>
          </a:prstGeom>
          <a:noFill/>
        </p:spPr>
        <p:txBody>
          <a:bodyPr wrap="square" rtlCol="0">
            <a:spAutoFit/>
          </a:bodyPr>
          <a:lstStyle/>
          <a:p>
            <a:r>
              <a:rPr lang="en-GB" sz="900" dirty="0">
                <a:hlinkClick r:id="rId5" tooltip="http://starfish-initiatives.org/the-world-as-100-people/"/>
              </a:rPr>
              <a:t>This Photo</a:t>
            </a:r>
            <a:r>
              <a:rPr lang="en-GB" sz="900" dirty="0"/>
              <a:t> by Unknown Author is licensed under </a:t>
            </a:r>
            <a:r>
              <a:rPr lang="en-GB" sz="900" dirty="0">
                <a:hlinkClick r:id="rId6" tooltip="https://creativecommons.org/licenses/by-nc-sa/3.0/"/>
              </a:rPr>
              <a:t>CC BY-SA-NC</a:t>
            </a:r>
            <a:endParaRPr lang="en-GB" sz="900" dirty="0"/>
          </a:p>
        </p:txBody>
      </p:sp>
    </p:spTree>
    <p:extLst>
      <p:ext uri="{BB962C8B-B14F-4D97-AF65-F5344CB8AC3E}">
        <p14:creationId xmlns:p14="http://schemas.microsoft.com/office/powerpoint/2010/main" val="248898353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1189</Words>
  <Application>Microsoft Office PowerPoint</Application>
  <PresentationFormat>Widescreen</PresentationFormat>
  <Paragraphs>94</Paragraphs>
  <Slides>12</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Wisp</vt:lpstr>
      <vt:lpstr>Where in the world would you like to go on holiday?</vt:lpstr>
      <vt:lpstr>School in the time of Covid 19</vt:lpstr>
      <vt:lpstr>What comes to mind when you here these words?</vt:lpstr>
      <vt:lpstr>Have you heard about the UN convention on the rights of the child?</vt:lpstr>
      <vt:lpstr>PowerPoint Presentation</vt:lpstr>
      <vt:lpstr>Everyone under 18 has the right to:</vt:lpstr>
      <vt:lpstr>Where in the world would you like to be educated?</vt:lpstr>
      <vt:lpstr>PowerPoint Presentation</vt:lpstr>
      <vt:lpstr>If there world were 100 people how many would have an internet connection? </vt:lpstr>
      <vt:lpstr>PowerPoint Presentation</vt:lpstr>
      <vt:lpstr>PowerPoint Presentation</vt:lpstr>
      <vt:lpstr>Sources and additional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in the world would you like to go on holiday?</dc:title>
  <dc:creator>Erin</dc:creator>
  <cp:lastModifiedBy>Erin Brightwood</cp:lastModifiedBy>
  <cp:revision>8</cp:revision>
  <dcterms:created xsi:type="dcterms:W3CDTF">2020-05-18T04:55:30Z</dcterms:created>
  <dcterms:modified xsi:type="dcterms:W3CDTF">2020-05-18T07:14:57Z</dcterms:modified>
</cp:coreProperties>
</file>